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12AB2-AB41-47B8-88B0-B04A78ECD42A}" type="datetimeFigureOut">
              <a:rPr lang="ru-RU" smtClean="0"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98624-ED12-466F-B460-87558CF7A4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Людські чесноти</a:t>
            </a:r>
            <a:endParaRPr lang="ru-RU" sz="6600" b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5400684" cy="38401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i="1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uk-UA" sz="4000" b="1" i="1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“</a:t>
            </a:r>
            <a:r>
              <a:rPr lang="en-US" sz="4000" b="1" i="1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</a:rPr>
              <a:t> </a:t>
            </a:r>
            <a:r>
              <a:rPr lang="uk-UA" sz="4000" b="1" i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ХТО ЛЮДЯМ ДОБРА </a:t>
            </a:r>
            <a:br>
              <a:rPr lang="uk-UA" sz="4000" b="1" i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</a:br>
            <a:r>
              <a:rPr lang="uk-UA" sz="4000" b="1" i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БАЖАЄ, ТОЙ САМ </a:t>
            </a:r>
            <a:br>
              <a:rPr lang="uk-UA" sz="4000" b="1" i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</a:br>
            <a:r>
              <a:rPr lang="uk-UA" sz="4000" b="1" i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ЙОГО ЗДОБУВАЄ”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000728" y="4303689"/>
            <a:ext cx="3143272" cy="2554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Підготувала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b="1" dirty="0">
                <a:latin typeface="Arial Unicode MS" pitchFamily="34" charset="-128"/>
              </a:rPr>
              <a:t>в</a:t>
            </a:r>
            <a:r>
              <a:rPr lang="uk-UA" b="1" dirty="0" smtClean="0">
                <a:latin typeface="Arial Unicode MS" pitchFamily="34" charset="-128"/>
              </a:rPr>
              <a:t>чителька початкових класів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b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Маковищансько</a:t>
            </a:r>
            <a:r>
              <a:rPr lang="uk-UA" b="1" baseline="0" dirty="0" err="1" smtClean="0">
                <a:latin typeface="Arial Unicode MS" pitchFamily="34" charset="-128"/>
              </a:rPr>
              <a:t>го</a:t>
            </a:r>
            <a:r>
              <a:rPr lang="uk-UA" b="1" dirty="0" smtClean="0">
                <a:latin typeface="Arial Unicode MS" pitchFamily="34" charset="-128"/>
              </a:rPr>
              <a:t> НВО “ЗОШ </a:t>
            </a:r>
            <a:r>
              <a:rPr lang="en-US" b="1" dirty="0" smtClean="0">
                <a:latin typeface="Arial Unicode MS" pitchFamily="34" charset="-128"/>
              </a:rPr>
              <a:t>I-II</a:t>
            </a:r>
            <a:r>
              <a:rPr lang="uk-UA" b="1" dirty="0" smtClean="0">
                <a:latin typeface="Arial Unicode MS" pitchFamily="34" charset="-128"/>
              </a:rPr>
              <a:t> ступенів – дитячий </a:t>
            </a:r>
            <a:r>
              <a:rPr lang="uk-UA" b="1" dirty="0" err="1" smtClean="0">
                <a:latin typeface="Arial Unicode MS" pitchFamily="34" charset="-128"/>
              </a:rPr>
              <a:t>садок”</a:t>
            </a:r>
            <a:endParaRPr lang="uk-UA" b="1" dirty="0" smtClean="0">
              <a:latin typeface="Arial Unicode MS" pitchFamily="34" charset="-12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b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Гайструк</a:t>
            </a:r>
            <a:r>
              <a:rPr kumimoji="0" lang="uk-UA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 Олена Андріївна</a:t>
            </a:r>
            <a:endParaRPr kumimoji="0" lang="ru-RU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Причини виникнення</a:t>
            </a:r>
            <a:b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Bookman Old Style" pitchFamily="18" charset="0"/>
              </a:rPr>
              <a:t> байдужості: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000660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uk-UA" sz="2000" dirty="0" smtClean="0">
                <a:latin typeface="Bookman Old Style" pitchFamily="18" charset="0"/>
              </a:rPr>
              <a:t>1.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Байдужість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духовна, яка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включає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ставлення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до себе в духовному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значенні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Її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гаслом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є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Візьму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від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життя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все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найкраще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». </a:t>
            </a:r>
          </a:p>
          <a:p>
            <a:pPr>
              <a:buNone/>
              <a:defRPr/>
            </a:pP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2.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Байдужість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через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сумний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досвід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який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зламав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дух. Людина до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цього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могла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прагнути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добра,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допомагати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іншим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піклуватися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про людей,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але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через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якусь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несправедливість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наклеп,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погане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ставлення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інших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-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розчарувалися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в людях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2000" dirty="0">
              <a:latin typeface="Bookman Old Style" pitchFamily="18" charset="0"/>
            </a:endParaRPr>
          </a:p>
          <a:p>
            <a:pPr>
              <a:buNone/>
              <a:defRPr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3</a:t>
            </a: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Байдужість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егоїстична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Улюблений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вислів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: «Моя хата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краю»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Після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мене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хоч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потоп».</a:t>
            </a:r>
          </a:p>
          <a:p>
            <a:pPr>
              <a:buNone/>
              <a:defRPr/>
            </a:pP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4.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Байдужість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яка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включає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в себе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ставлення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до себе у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фізичному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значенні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 Коли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людині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як вона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харчується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до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власного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здоров'я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 Коли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з'являються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шкідливі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звички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людина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не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хоче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їх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позбутися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їй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що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буде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потім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</a:p>
          <a:p>
            <a:pPr>
              <a:buNone/>
              <a:defRPr/>
            </a:pP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5.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Байдужість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через хворобу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психічну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через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депресію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Тоді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людині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не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тільки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до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оточуючих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але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й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самої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себе. </a:t>
            </a:r>
          </a:p>
          <a:p>
            <a:pPr>
              <a:defRPr/>
            </a:pPr>
            <a:endParaRPr lang="ru-RU" sz="2000" dirty="0">
              <a:latin typeface="Bookman Old Style" pitchFamily="18" charset="0"/>
            </a:endParaRPr>
          </a:p>
          <a:p>
            <a:r>
              <a:rPr lang="uk-UA" sz="2000" b="1" dirty="0" smtClean="0">
                <a:solidFill>
                  <a:srgbClr val="0070C0"/>
                </a:solidFill>
                <a:latin typeface="Bookman Old Style" pitchFamily="18" charset="0"/>
              </a:rPr>
              <a:t>:</a:t>
            </a:r>
            <a:endParaRPr lang="ru-RU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Твори добро </a:t>
            </a:r>
            <a:br>
              <a:rPr lang="uk-UA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uk-UA" sz="2200" i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Л.Іванова</a:t>
            </a:r>
            <a:endParaRPr lang="uk-UA" sz="2200" dirty="0" smtClean="0">
              <a:solidFill>
                <a:schemeClr val="accent6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571612"/>
            <a:ext cx="4572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2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Ти добро лиш твори повсюди,</a:t>
            </a:r>
          </a:p>
          <a:p>
            <a:pPr algn="ctr"/>
            <a:r>
              <a:rPr lang="uk-UA" sz="22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Хай тепло твої повнить груди.</a:t>
            </a:r>
          </a:p>
          <a:p>
            <a:pPr algn="ctr"/>
            <a:r>
              <a:rPr lang="uk-UA" sz="22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Ти посій і доглянь пшеницю,</a:t>
            </a:r>
          </a:p>
          <a:p>
            <a:pPr algn="ctr"/>
            <a:r>
              <a:rPr lang="uk-UA" sz="22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Ти вкопай і </a:t>
            </a:r>
            <a:r>
              <a:rPr lang="uk-UA" sz="2200" b="1" dirty="0" err="1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почисть</a:t>
            </a:r>
            <a:r>
              <a:rPr lang="uk-UA" sz="22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 криницю,</a:t>
            </a:r>
          </a:p>
          <a:p>
            <a:pPr algn="ctr"/>
            <a:r>
              <a:rPr lang="uk-UA" sz="22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Волю дай. Погодуй пташину,</a:t>
            </a:r>
          </a:p>
          <a:p>
            <a:pPr algn="ctr"/>
            <a:r>
              <a:rPr lang="uk-UA" sz="22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Приласкай і навчи дитину,</a:t>
            </a:r>
          </a:p>
          <a:p>
            <a:pPr algn="ctr"/>
            <a:r>
              <a:rPr lang="uk-UA" sz="22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Бо людина у цьому світі</a:t>
            </a:r>
          </a:p>
          <a:p>
            <a:pPr algn="ctr"/>
            <a:r>
              <a:rPr lang="uk-UA" sz="2200" b="1" dirty="0" smtClean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Лиш добро повинна творити.</a:t>
            </a:r>
          </a:p>
          <a:p>
            <a:pPr algn="ctr"/>
            <a:endParaRPr lang="uk-UA" sz="2200" b="1" dirty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Александр\Desktop\Мама\Портфоліо\330026694634_ryo-rrrsrss_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428736"/>
            <a:ext cx="3643338" cy="5006199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Людські чесноти</a:t>
            </a:r>
            <a:br>
              <a:rPr lang="uk-UA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sz="2200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(Легенда)</a:t>
            </a:r>
            <a:r>
              <a:rPr lang="uk-UA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Зрадів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зеленолистий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красень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засвітило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весняне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сонечко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.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Біжать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струмочки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весело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щебечуть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пташки.</a:t>
            </a:r>
          </a:p>
          <a:p>
            <a:pPr>
              <a:buNone/>
              <a:defRPr/>
            </a:pP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Іще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лежить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у низинах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сніг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а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вже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барвінку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листя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стелиться.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Згодом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з’явиться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його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зірчастий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цвіт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>
              <a:buNone/>
              <a:defRPr/>
            </a:pP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Одного разу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прогулюючись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дівчатка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побачили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цвіт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барвінку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і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замилувалися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його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красою.</a:t>
            </a:r>
          </a:p>
          <a:p>
            <a:pPr>
              <a:buNone/>
              <a:defRPr/>
            </a:pP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—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Добрий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день,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барвінку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—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привіталася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Люся.</a:t>
            </a:r>
          </a:p>
          <a:p>
            <a:pPr>
              <a:buNone/>
              <a:defRPr/>
            </a:pP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— Доброго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здоров’я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—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відповіла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синя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квіточка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>
              <a:buNone/>
              <a:defRPr/>
            </a:pP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— А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чи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знаєш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ти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що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означає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кожна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твоя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пелюсточка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? — запитала Оксана.</a:t>
            </a:r>
          </a:p>
          <a:p>
            <a:pPr>
              <a:buNone/>
              <a:defRPr/>
            </a:pP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—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Ні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—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сором’язливо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сказав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барвінок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>
              <a:buNone/>
              <a:defRPr/>
            </a:pP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— 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Перша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пелюстка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—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це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доброта, друга —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милосердя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третя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—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скромність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четверта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—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ввічливість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п’ята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—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працьовитість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, — весело </a:t>
            </a:r>
            <a:r>
              <a:rPr lang="ru-RU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розповідали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подруги.</a:t>
            </a:r>
          </a:p>
          <a:p>
            <a:pPr>
              <a:buNone/>
              <a:defRPr/>
            </a:pP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—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Дякую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вам, —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зрадів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барвіночок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— за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таке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приємне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повідомлення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>
              <a:buNone/>
              <a:defRPr/>
            </a:pP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— До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зустрічі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наш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синьоокий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, —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попрощалися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cs typeface="Arial" pitchFamily="34" charset="0"/>
              </a:rPr>
              <a:t>дівчатка</a:t>
            </a:r>
            <a:r>
              <a:rPr lang="ru-RU" sz="2000" b="1" dirty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>
              <a:defRPr/>
            </a:pPr>
            <a:endParaRPr lang="ru-RU" sz="2000" dirty="0">
              <a:solidFill>
                <a:srgbClr val="002060"/>
              </a:solidFill>
              <a:cs typeface="Arial" pitchFamily="34" charset="0"/>
            </a:endParaRPr>
          </a:p>
          <a:p>
            <a:endParaRPr lang="ru-RU" sz="2000" dirty="0">
              <a:solidFill>
                <a:srgbClr val="00206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714356"/>
            <a:ext cx="8043890" cy="56261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ДОБРІ СЕРЦЯ – ЦЕ САДИ,</a:t>
            </a:r>
            <a:b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ДОБРІ СЛОВА – ЦЕ КОРІННЯ,</a:t>
            </a:r>
            <a:b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ДОБРІ ДУМКИ – ЦЕ КВІТИ,</a:t>
            </a:r>
            <a:b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ДОБРІ СПРАВИ – ЦЕ ПЛОДИ.</a:t>
            </a:r>
            <a:r>
              <a:rPr lang="uk-UA" sz="4000" b="1" i="1" dirty="0" smtClean="0">
                <a:solidFill>
                  <a:srgbClr val="7030A0"/>
                </a:solidFill>
                <a:latin typeface="Broadway" pitchFamily="82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Broadway" pitchFamily="82" charset="0"/>
              </a:rPr>
            </a:b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Що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таке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милосердя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?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b="1" i="1" dirty="0" smtClean="0">
                <a:effectLst/>
              </a:rPr>
              <a:t/>
            </a:r>
            <a:br>
              <a:rPr lang="uk-UA" b="1" i="1" dirty="0" smtClean="0">
                <a:effectLst/>
              </a:rPr>
            </a:br>
            <a:r>
              <a:rPr lang="uk-UA" b="1" i="1" dirty="0" smtClean="0">
                <a:effectLst/>
              </a:rPr>
              <a:t/>
            </a:r>
            <a:br>
              <a:rPr lang="uk-UA" b="1" i="1" dirty="0" smtClean="0">
                <a:effectLst/>
              </a:rPr>
            </a:br>
            <a:r>
              <a:rPr lang="uk-UA" b="1" i="1" dirty="0" smtClean="0">
                <a:effectLst/>
              </a:rPr>
              <a:t/>
            </a:r>
            <a:br>
              <a:rPr lang="uk-UA" b="1" i="1" dirty="0" smtClean="0">
                <a:effectLst/>
              </a:rPr>
            </a:br>
            <a:r>
              <a:rPr lang="uk-UA" b="1" i="1" dirty="0" smtClean="0">
                <a:solidFill>
                  <a:srgbClr val="339933"/>
                </a:solidFill>
                <a:latin typeface="Broadway" pitchFamily="82" charset="0"/>
              </a:rPr>
              <a:t/>
            </a:r>
            <a:br>
              <a:rPr lang="uk-UA" b="1" i="1" dirty="0" smtClean="0">
                <a:solidFill>
                  <a:srgbClr val="339933"/>
                </a:solidFill>
                <a:latin typeface="Broadway" pitchFamily="82" charset="0"/>
              </a:rPr>
            </a:br>
            <a:endParaRPr lang="ru-RU" dirty="0"/>
          </a:p>
        </p:txBody>
      </p:sp>
      <p:pic>
        <p:nvPicPr>
          <p:cNvPr id="5" name="Picture 2" descr="C:\Documents and Settings\Admin\Рабочий стол\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00562" y="1500174"/>
            <a:ext cx="4409260" cy="514353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357158" y="1357298"/>
            <a:ext cx="40005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Це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чуйне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ставлення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до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інших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. Милосердна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людина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жаліє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усіх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хто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потребує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допомоги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вибачає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провини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та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oбрази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. Таким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був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святий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Bookman Old Style" pitchFamily="18" charset="0"/>
              </a:rPr>
              <a:t>Миколай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Людські чесноти</a:t>
            </a:r>
            <a:endParaRPr lang="ru-RU" sz="5400" b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  </a:t>
            </a:r>
            <a:r>
              <a:rPr lang="ru-RU" b="1" i="1" dirty="0" err="1" smtClean="0">
                <a:solidFill>
                  <a:srgbClr val="7030A0"/>
                </a:solidFill>
              </a:rPr>
              <a:t>Це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міцні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позиції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ru-RU" b="1" i="1" dirty="0" err="1">
                <a:solidFill>
                  <a:srgbClr val="7030A0"/>
                </a:solidFill>
              </a:rPr>
              <a:t>сталі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схильності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ru-RU" b="1" i="1" dirty="0" err="1">
                <a:solidFill>
                  <a:srgbClr val="7030A0"/>
                </a:solidFill>
              </a:rPr>
              <a:t>постійне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вдосконалення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розуму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й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волі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ru-RU" b="1" i="1" dirty="0" err="1">
                <a:solidFill>
                  <a:srgbClr val="7030A0"/>
                </a:solidFill>
              </a:rPr>
              <a:t>які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керують</a:t>
            </a:r>
            <a:r>
              <a:rPr lang="ru-RU" b="1" i="1" dirty="0">
                <a:solidFill>
                  <a:srgbClr val="7030A0"/>
                </a:solidFill>
              </a:rPr>
              <a:t> нашими </a:t>
            </a:r>
            <a:r>
              <a:rPr lang="ru-RU" b="1" i="1" dirty="0" err="1">
                <a:solidFill>
                  <a:srgbClr val="7030A0"/>
                </a:solidFill>
              </a:rPr>
              <a:t>вчинками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ru-RU" b="1" i="1" dirty="0" err="1">
                <a:solidFill>
                  <a:srgbClr val="7030A0"/>
                </a:solidFill>
              </a:rPr>
              <a:t>впорядковують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наші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пристрасті</a:t>
            </a:r>
            <a:r>
              <a:rPr lang="ru-RU" b="1" i="1" dirty="0">
                <a:solidFill>
                  <a:srgbClr val="7030A0"/>
                </a:solidFill>
              </a:rPr>
              <a:t>  </a:t>
            </a:r>
            <a:r>
              <a:rPr lang="ru-RU" b="1" i="1" dirty="0" err="1">
                <a:solidFill>
                  <a:srgbClr val="7030A0"/>
                </a:solidFill>
              </a:rPr>
              <a:t>й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спрямовують</a:t>
            </a:r>
            <a:r>
              <a:rPr lang="ru-RU" b="1" i="1" dirty="0">
                <a:solidFill>
                  <a:srgbClr val="7030A0"/>
                </a:solidFill>
              </a:rPr>
              <a:t> нашу </a:t>
            </a:r>
            <a:r>
              <a:rPr lang="ru-RU" b="1" i="1" dirty="0" err="1">
                <a:solidFill>
                  <a:srgbClr val="7030A0"/>
                </a:solidFill>
              </a:rPr>
              <a:t>поведінку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згідно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з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розумом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вірою</a:t>
            </a:r>
            <a:r>
              <a:rPr lang="ru-RU" b="1" i="1" dirty="0">
                <a:solidFill>
                  <a:srgbClr val="7030A0"/>
                </a:solidFill>
              </a:rPr>
              <a:t>. </a:t>
            </a:r>
          </a:p>
          <a:p>
            <a:pPr>
              <a:buNone/>
              <a:defRPr/>
            </a:pPr>
            <a:r>
              <a:rPr lang="ru-RU" b="1" i="1" dirty="0">
                <a:solidFill>
                  <a:srgbClr val="7030A0"/>
                </a:solidFill>
              </a:rPr>
              <a:t>   Вони </a:t>
            </a:r>
            <a:r>
              <a:rPr lang="ru-RU" b="1" i="1" dirty="0" err="1">
                <a:solidFill>
                  <a:srgbClr val="7030A0"/>
                </a:solidFill>
              </a:rPr>
              <a:t>дають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легкість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ru-RU" b="1" i="1" dirty="0" err="1">
                <a:solidFill>
                  <a:srgbClr val="7030A0"/>
                </a:solidFill>
              </a:rPr>
              <a:t>самовладання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радість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ru-RU" b="1" i="1" dirty="0" err="1">
                <a:solidFill>
                  <a:srgbClr val="7030A0"/>
                </a:solidFill>
              </a:rPr>
              <a:t>щоб</a:t>
            </a:r>
            <a:r>
              <a:rPr lang="ru-RU" b="1" i="1" dirty="0">
                <a:solidFill>
                  <a:srgbClr val="7030A0"/>
                </a:solidFill>
              </a:rPr>
              <a:t> вести морально добре </a:t>
            </a:r>
            <a:r>
              <a:rPr lang="ru-RU" b="1" i="1" dirty="0" err="1">
                <a:solidFill>
                  <a:srgbClr val="7030A0"/>
                </a:solidFill>
              </a:rPr>
              <a:t>життя</a:t>
            </a:r>
            <a:r>
              <a:rPr lang="ru-RU" b="1" i="1" dirty="0">
                <a:solidFill>
                  <a:srgbClr val="7030A0"/>
                </a:solidFill>
              </a:rPr>
              <a:t>.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5500726" cy="607223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 </a:t>
            </a:r>
            <a:r>
              <a:rPr lang="ru-RU" sz="4800" b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Дружелюбність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smtClean="0"/>
              <a:t>-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ності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, ж. 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Дружня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прихильність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доброзичливе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ставлення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; приязнь.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  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Сучасні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словники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й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підручники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визначають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дружбу як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близькі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стосунки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що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засновані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на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взаємній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допомозі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прив'язаності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спільності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інтересів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смаків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поглядів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життєвих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цілей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активній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Bookman Old Style" pitchFamily="18" charset="0"/>
              </a:rPr>
              <a:t>зацікавленості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один в одному.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3" descr="C:\Documents and Settings\Admin\Рабочий стол\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642918"/>
            <a:ext cx="3214742" cy="541421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"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Людина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починається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з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добра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“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en-US" sz="2200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Любов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en-US" sz="2200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Забашта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.</a:t>
            </a:r>
            <a:endParaRPr lang="ru-RU" sz="2200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6" name="Picture 2" descr="C:\Documents and Settings\Admin\Рабочий стол\мультики\0c71478ec729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4299665" cy="4525963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7" name="Прямоугольник 6"/>
          <p:cNvSpPr/>
          <p:nvPr/>
        </p:nvSpPr>
        <p:spPr>
          <a:xfrm>
            <a:off x="4786314" y="1643050"/>
            <a:ext cx="41434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</a:rPr>
              <a:t>Учню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казав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мудрець</a:t>
            </a:r>
            <a:r>
              <a:rPr lang="en-US" sz="2800" b="1" dirty="0" smtClean="0">
                <a:latin typeface="Times New Roman" pitchFamily="18" charset="0"/>
              </a:rPr>
              <a:t>:</a:t>
            </a:r>
          </a:p>
          <a:p>
            <a:r>
              <a:rPr lang="en-US" sz="2800" b="1" dirty="0" smtClean="0">
                <a:latin typeface="Times New Roman" pitchFamily="18" charset="0"/>
              </a:rPr>
              <a:t>– </a:t>
            </a:r>
            <a:r>
              <a:rPr lang="en-US" sz="2800" b="1" dirty="0" err="1" smtClean="0">
                <a:latin typeface="Times New Roman" pitchFamily="18" charset="0"/>
              </a:rPr>
              <a:t>Живи</a:t>
            </a:r>
            <a:r>
              <a:rPr lang="en-US" sz="2800" b="1" dirty="0" smtClean="0">
                <a:latin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</a:rPr>
              <a:t>добро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звершай</a:t>
            </a:r>
            <a:r>
              <a:rPr lang="en-US" sz="2800" b="1" dirty="0" smtClean="0">
                <a:latin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</a:rPr>
              <a:t>та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нагород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за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це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не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вимагай</a:t>
            </a:r>
            <a:r>
              <a:rPr lang="en-US" sz="2800" b="1" dirty="0" smtClean="0">
                <a:latin typeface="Times New Roman" pitchFamily="18" charset="0"/>
              </a:rPr>
              <a:t>. </a:t>
            </a:r>
          </a:p>
          <a:p>
            <a:r>
              <a:rPr lang="en-US" sz="2800" b="1" dirty="0" err="1" smtClean="0">
                <a:latin typeface="Times New Roman" pitchFamily="18" charset="0"/>
              </a:rPr>
              <a:t>Лише</a:t>
            </a:r>
            <a:r>
              <a:rPr lang="en-US" sz="2800" b="1" dirty="0" smtClean="0">
                <a:latin typeface="Times New Roman" pitchFamily="18" charset="0"/>
              </a:rPr>
              <a:t> в </a:t>
            </a:r>
            <a:r>
              <a:rPr lang="en-US" sz="2800" b="1" dirty="0" err="1" smtClean="0">
                <a:latin typeface="Times New Roman" pitchFamily="18" charset="0"/>
              </a:rPr>
              <a:t>добро</a:t>
            </a:r>
            <a:r>
              <a:rPr lang="en-US" sz="2800" b="1" dirty="0" smtClean="0">
                <a:latin typeface="Times New Roman" pitchFamily="18" charset="0"/>
              </a:rPr>
              <a:t> і </a:t>
            </a:r>
            <a:r>
              <a:rPr lang="en-US" sz="2800" b="1" dirty="0" err="1" smtClean="0">
                <a:latin typeface="Times New Roman" pitchFamily="18" charset="0"/>
              </a:rPr>
              <a:t>вищу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правду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віра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</a:p>
          <a:p>
            <a:r>
              <a:rPr lang="en-US" sz="2800" b="1" dirty="0" err="1" smtClean="0">
                <a:latin typeface="Times New Roman" pitchFamily="18" charset="0"/>
              </a:rPr>
              <a:t>Людину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відрізня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від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мавпи</a:t>
            </a:r>
            <a:r>
              <a:rPr lang="en-US" sz="2800" b="1" dirty="0" smtClean="0">
                <a:latin typeface="Times New Roman" pitchFamily="18" charset="0"/>
              </a:rPr>
              <a:t> і </a:t>
            </a:r>
            <a:r>
              <a:rPr lang="en-US" sz="2800" b="1" dirty="0" err="1" smtClean="0">
                <a:latin typeface="Times New Roman" pitchFamily="18" charset="0"/>
              </a:rPr>
              <a:t>від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звіра</a:t>
            </a:r>
            <a:r>
              <a:rPr lang="en-US" sz="2800" b="1" dirty="0" smtClean="0">
                <a:latin typeface="Times New Roman" pitchFamily="18" charset="0"/>
              </a:rPr>
              <a:t>: </a:t>
            </a:r>
          </a:p>
          <a:p>
            <a:r>
              <a:rPr lang="en-US" sz="2800" b="1" dirty="0" err="1" smtClean="0">
                <a:latin typeface="Times New Roman" pitchFamily="18" charset="0"/>
              </a:rPr>
              <a:t>Хай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оживає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істина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стара</a:t>
            </a:r>
            <a:r>
              <a:rPr lang="en-US" sz="2800" b="1" dirty="0" smtClean="0">
                <a:latin typeface="Times New Roman" pitchFamily="18" charset="0"/>
              </a:rPr>
              <a:t>: </a:t>
            </a:r>
          </a:p>
          <a:p>
            <a:r>
              <a:rPr lang="en-US" sz="2800" b="1" dirty="0" err="1" smtClean="0">
                <a:latin typeface="Times New Roman" pitchFamily="18" charset="0"/>
              </a:rPr>
              <a:t>Людина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починається</a:t>
            </a:r>
            <a:r>
              <a:rPr lang="en-US" sz="2800" b="1" dirty="0" smtClean="0">
                <a:latin typeface="Times New Roman" pitchFamily="18" charset="0"/>
              </a:rPr>
              <a:t> з </a:t>
            </a:r>
            <a:r>
              <a:rPr lang="en-US" sz="2800" b="1" dirty="0" err="1" smtClean="0">
                <a:latin typeface="Times New Roman" pitchFamily="18" charset="0"/>
              </a:rPr>
              <a:t>добра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ru-RU" sz="2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14290"/>
            <a:ext cx="5572164" cy="6197625"/>
          </a:xfrm>
        </p:spPr>
        <p:txBody>
          <a:bodyPr>
            <a:noAutofit/>
          </a:bodyPr>
          <a:lstStyle/>
          <a:p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-Добро –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корисна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справа,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вчинок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. Усе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позитивне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</a:t>
            </a:r>
          </a:p>
          <a:p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в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житті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людей,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що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відповідає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їхнім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інтересам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,</a:t>
            </a:r>
          </a:p>
          <a:p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бажанням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,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мріям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.</a:t>
            </a:r>
          </a:p>
          <a:p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-Доброта –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чутливе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,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дружнє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ставлення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до людей.</a:t>
            </a:r>
          </a:p>
          <a:p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-Зло –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що-небудь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погане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,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недобре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.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Почуття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 </a:t>
            </a:r>
          </a:p>
          <a:p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роздратування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, </a:t>
            </a:r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гніву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, досади, </a:t>
            </a:r>
          </a:p>
          <a:p>
            <a:r>
              <a:rPr lang="ru-RU" sz="2800" b="1" kern="10" dirty="0" err="1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розлюченості</a:t>
            </a:r>
            <a:r>
              <a:rPr lang="ru-RU" sz="2800" b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ookman Old Style" pitchFamily="18" charset="0"/>
                <a:cs typeface="Arial"/>
              </a:rPr>
              <a:t>.</a:t>
            </a:r>
          </a:p>
          <a:p>
            <a:endParaRPr lang="ru-RU" sz="2800" b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Picture 6" descr="MOI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4686"/>
            <a:ext cx="3080262" cy="321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500306"/>
            <a:ext cx="4786346" cy="392909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Байдужість</a:t>
            </a:r>
            <a:r>
              <a:rPr 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smtClean="0">
                <a:latin typeface="Bookman Old Style" pitchFamily="18" charset="0"/>
              </a:rPr>
              <a:t>-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це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нейтральне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але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по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суті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негативне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почуття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, коли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людина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не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звертає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уваги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на те,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що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відбувається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навколо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загалом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або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ж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лише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на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певні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Bookman Old Style" pitchFamily="18" charset="0"/>
              </a:rPr>
              <a:t>речі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.</a:t>
            </a:r>
            <a:b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endParaRPr lang="ru-RU" sz="2800" dirty="0">
              <a:latin typeface="Bookman Old Style" pitchFamily="18" charset="0"/>
            </a:endParaRPr>
          </a:p>
        </p:txBody>
      </p:sp>
      <p:pic>
        <p:nvPicPr>
          <p:cNvPr id="4" name="Picture 4" descr="C:\Documents and Settings\Admin\Рабочий стол\1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72066" y="3357562"/>
            <a:ext cx="3807886" cy="328612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5" name="Picture 2" descr="http://prikolnye-smeshnye.ru/ris/statusy/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52401"/>
            <a:ext cx="3177877" cy="213359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643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Людські чесноти</vt:lpstr>
      <vt:lpstr>Людські чесноти (Легенда) </vt:lpstr>
      <vt:lpstr>Слайд 3</vt:lpstr>
      <vt:lpstr>Що таке милосердя? </vt:lpstr>
      <vt:lpstr>Людські чесноти</vt:lpstr>
      <vt:lpstr>Слайд 6</vt:lpstr>
      <vt:lpstr>"Людина починається з добра“  Любов Забашта.</vt:lpstr>
      <vt:lpstr>Слайд 8</vt:lpstr>
      <vt:lpstr>Слайд 9</vt:lpstr>
      <vt:lpstr>Причини виникнення  байдужості:</vt:lpstr>
      <vt:lpstr>Твори добро  Л.Іванова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Александр</cp:lastModifiedBy>
  <cp:revision>17</cp:revision>
  <dcterms:created xsi:type="dcterms:W3CDTF">2014-06-12T18:49:34Z</dcterms:created>
  <dcterms:modified xsi:type="dcterms:W3CDTF">2014-06-12T20:09:52Z</dcterms:modified>
</cp:coreProperties>
</file>